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6" r:id="rId7"/>
    <p:sldId id="271" r:id="rId8"/>
    <p:sldId id="268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x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8C4A-B2DB-4F37-BCC0-646659180BD2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859D0-D256-43F3-9839-E675B5B3F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62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59D0-D256-43F3-9839-E675B5B3F84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5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593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50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54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660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86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698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386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231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13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51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46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8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93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79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23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17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50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47F6C6-4CC6-4F99-A52B-9C8FB5DBEF00}" type="datetimeFigureOut">
              <a:rPr lang="tr-TR" smtClean="0"/>
              <a:t>26.12.2022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D464F1-29EF-423D-AB56-C9A0CBFC9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471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3" Type="http://schemas.openxmlformats.org/officeDocument/2006/relationships/image" Target="../media/image16.gi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6720" y="0"/>
            <a:ext cx="6044153" cy="1519291"/>
          </a:xfrm>
        </p:spPr>
        <p:txBody>
          <a:bodyPr>
            <a:noAutofit/>
          </a:bodyPr>
          <a:lstStyle/>
          <a:p>
            <a:pPr algn="ctr"/>
            <a:r>
              <a:rPr lang="tr-T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Organs on a chıp technology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408580" y="5866598"/>
            <a:ext cx="6788294" cy="99140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r-TR" sz="2000" dirty="0" err="1">
                <a:solidFill>
                  <a:schemeClr val="bg1"/>
                </a:solidFill>
                <a:latin typeface="AR BLANCA" panose="02000000000000000000" pitchFamily="2" charset="0"/>
              </a:rPr>
              <a:t>Assoc</a:t>
            </a:r>
            <a:r>
              <a:rPr lang="tr-TR" sz="2000" dirty="0">
                <a:solidFill>
                  <a:schemeClr val="bg1"/>
                </a:solidFill>
                <a:latin typeface="AR BLANCA" panose="02000000000000000000" pitchFamily="2" charset="0"/>
              </a:rPr>
              <a:t>. Prof. Dr. AlI AKPEK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  <a:latin typeface="AR BLANCA" panose="02000000000000000000" pitchFamily="2" charset="0"/>
              </a:rPr>
              <a:t>Yıldız </a:t>
            </a:r>
            <a:r>
              <a:rPr lang="tr-TR" sz="2000" dirty="0" err="1">
                <a:solidFill>
                  <a:schemeClr val="bg1"/>
                </a:solidFill>
                <a:latin typeface="AR BLANCA" panose="02000000000000000000" pitchFamily="2" charset="0"/>
              </a:rPr>
              <a:t>TechnIcal</a:t>
            </a:r>
            <a:r>
              <a:rPr lang="tr-TR" sz="2000" dirty="0">
                <a:solidFill>
                  <a:schemeClr val="bg1"/>
                </a:solidFill>
                <a:latin typeface="AR BLANCA" panose="02000000000000000000" pitchFamily="2" charset="0"/>
              </a:rPr>
              <a:t> unIversIty, </a:t>
            </a:r>
          </a:p>
          <a:p>
            <a:pPr algn="ctr"/>
            <a:r>
              <a:rPr lang="tr-TR" sz="2000" dirty="0" err="1">
                <a:solidFill>
                  <a:schemeClr val="bg1"/>
                </a:solidFill>
                <a:latin typeface="AR BLANCA" panose="02000000000000000000" pitchFamily="2" charset="0"/>
              </a:rPr>
              <a:t>Bıomedıcal</a:t>
            </a:r>
            <a:r>
              <a:rPr lang="tr-TR" sz="2000" dirty="0">
                <a:solidFill>
                  <a:schemeClr val="bg1"/>
                </a:solidFill>
                <a:latin typeface="AR BLANCA" panose="02000000000000000000" pitchFamily="2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AR BLANCA" panose="02000000000000000000" pitchFamily="2" charset="0"/>
              </a:rPr>
              <a:t>engIneerIng</a:t>
            </a:r>
            <a:r>
              <a:rPr lang="tr-TR" sz="2000" dirty="0">
                <a:solidFill>
                  <a:schemeClr val="bg1"/>
                </a:solidFill>
                <a:latin typeface="AR BLANCA" panose="02000000000000000000" pitchFamily="2" charset="0"/>
              </a:rPr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237632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47663" y="186089"/>
            <a:ext cx="2230654" cy="776438"/>
          </a:xfrm>
        </p:spPr>
        <p:txBody>
          <a:bodyPr/>
          <a:lstStyle/>
          <a:p>
            <a:pPr algn="ctr"/>
            <a:r>
              <a:rPr lang="tr-TR" i="1" u="sng" dirty="0"/>
              <a:t>FUTURE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7043" y="1458673"/>
            <a:ext cx="11249525" cy="4133605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Relatively smaller 3D experimental setups with the capability of controlling the positions of cells and</a:t>
            </a:r>
            <a:r>
              <a:rPr lang="tr-TR" sz="2400" dirty="0"/>
              <a:t> </a:t>
            </a:r>
            <a:r>
              <a:rPr lang="en-US" sz="2400" dirty="0"/>
              <a:t>tissue</a:t>
            </a:r>
            <a:r>
              <a:rPr lang="tr-TR" sz="2400" dirty="0"/>
              <a:t> - </a:t>
            </a:r>
            <a:r>
              <a:rPr lang="en-US" sz="2400" dirty="0"/>
              <a:t>tissue interfaces, transcellular molecules, and their concentration gradient will be advantageous to</a:t>
            </a:r>
            <a:r>
              <a:rPr lang="tr-TR" sz="2400" dirty="0"/>
              <a:t> </a:t>
            </a:r>
            <a:r>
              <a:rPr lang="en-US" sz="2400" dirty="0"/>
              <a:t>analyze new drugs-on-chips systems to obtain more accurate results than animal models.</a:t>
            </a:r>
          </a:p>
          <a:p>
            <a:pPr algn="just"/>
            <a:r>
              <a:rPr lang="en-US" sz="2400" dirty="0"/>
              <a:t>Organ-on-a-chip systems will potentially replace animal testing, or at least reduce it, thus eliminating the</a:t>
            </a:r>
            <a:r>
              <a:rPr lang="tr-TR" sz="2400" dirty="0"/>
              <a:t> </a:t>
            </a:r>
            <a:r>
              <a:rPr lang="en-US" sz="2400" dirty="0"/>
              <a:t>ethical issues often raised by animal rights groups.</a:t>
            </a:r>
          </a:p>
          <a:p>
            <a:pPr algn="just"/>
            <a:r>
              <a:rPr lang="en-US" sz="2400" dirty="0"/>
              <a:t>Achievements in the organ-on-a-chip </a:t>
            </a:r>
            <a:r>
              <a:rPr lang="tr-TR" sz="2400" dirty="0"/>
              <a:t>fi</a:t>
            </a:r>
            <a:r>
              <a:rPr lang="en-US" sz="2400" dirty="0" err="1"/>
              <a:t>eld</a:t>
            </a:r>
            <a:r>
              <a:rPr lang="en-US" sz="2400" dirty="0"/>
              <a:t> can reduce the amount of testing determined before and during</a:t>
            </a:r>
            <a:r>
              <a:rPr lang="tr-TR" sz="2400" dirty="0"/>
              <a:t> </a:t>
            </a:r>
            <a:r>
              <a:rPr lang="en-US" sz="2400" dirty="0"/>
              <a:t>clinical trials in human patients.</a:t>
            </a:r>
          </a:p>
          <a:p>
            <a:pPr algn="just"/>
            <a:r>
              <a:rPr lang="en-US" sz="2400" dirty="0"/>
              <a:t>Combination of gene-replacement technology with the stem cells from an individual patient might lead to</a:t>
            </a:r>
            <a:r>
              <a:rPr lang="tr-TR" sz="2400" dirty="0"/>
              <a:t> </a:t>
            </a:r>
            <a:r>
              <a:rPr lang="en-US" sz="2400" dirty="0"/>
              <a:t>personalized medicine or treatment and disease models.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103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131" r="196" b="899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103" y="5401733"/>
            <a:ext cx="5370897" cy="1456267"/>
          </a:xfrm>
        </p:spPr>
        <p:txBody>
          <a:bodyPr>
            <a:norm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AR BLANCA" panose="02000000000000000000" pitchFamily="2" charset="0"/>
              </a:rPr>
              <a:t>End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64689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84109" y="109086"/>
            <a:ext cx="6436892" cy="766813"/>
          </a:xfrm>
        </p:spPr>
        <p:txBody>
          <a:bodyPr/>
          <a:lstStyle/>
          <a:p>
            <a:r>
              <a:rPr lang="tr-T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Organs on a chIp?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309" y="770021"/>
            <a:ext cx="6188243" cy="5812206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multichannel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3-D microfluidic cell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chip which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simulates the</a:t>
            </a:r>
            <a:r>
              <a:rPr lang="tr-T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activities,</a:t>
            </a:r>
            <a:r>
              <a:rPr lang="tr-T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mechanisms,</a:t>
            </a:r>
            <a:r>
              <a:rPr lang="tr-T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</a:t>
            </a:r>
            <a:r>
              <a:rPr lang="tr-T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of entire</a:t>
            </a:r>
            <a:r>
              <a:rPr lang="tr-T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organs.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micro devices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translucent, they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window to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inner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workings of human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organs.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technology is being used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whole pipeline of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organs on a chip such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lung, gut, liver, heart, skin,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marrow, pancreas,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kidney, eye and even a system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mimics the blood brain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day, they will perhaps abolish the need for animals in drug development and toxin testing.</a:t>
            </a:r>
            <a:endParaRPr lang="tr-TR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Microfabrication, microelectronics and microfluidics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 of modeling sophisticated in vitro physiological responses under accurately simulated conditions.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51" y="1172377"/>
            <a:ext cx="5524901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53" y="4042923"/>
            <a:ext cx="3041202" cy="2395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53" y="4019246"/>
            <a:ext cx="2508299" cy="2419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65" y="1074822"/>
            <a:ext cx="10010670" cy="49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3928" y="312399"/>
            <a:ext cx="10267749" cy="786063"/>
          </a:xfrm>
        </p:spPr>
        <p:txBody>
          <a:bodyPr>
            <a:normAutofit/>
          </a:bodyPr>
          <a:lstStyle/>
          <a:p>
            <a:r>
              <a:rPr lang="tr-TR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WE NEED ORGANS ON A CHIP TECHNOLOGY?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1798" y="1218042"/>
            <a:ext cx="5907504" cy="524051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i="1" dirty="0">
                <a:solidFill>
                  <a:srgbClr val="FF0000"/>
                </a:solidFill>
              </a:rPr>
              <a:t>Drug Testing in animal models is time consuming, costly and often does not predict the adverse effects in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humans and also 60% of animal models are not able to predict the toxicity</a:t>
            </a:r>
            <a:r>
              <a:rPr lang="tr-TR" i="1" dirty="0">
                <a:solidFill>
                  <a:srgbClr val="FF0000"/>
                </a:solidFill>
              </a:rPr>
              <a:t>. </a:t>
            </a:r>
            <a:r>
              <a:rPr lang="en-US" dirty="0"/>
              <a:t>(</a:t>
            </a:r>
            <a:r>
              <a:rPr lang="en-US" dirty="0" err="1"/>
              <a:t>Hamelton</a:t>
            </a:r>
            <a:r>
              <a:rPr lang="en-US" dirty="0"/>
              <a:t> et al 2011)</a:t>
            </a:r>
          </a:p>
          <a:p>
            <a:pPr algn="just"/>
            <a:r>
              <a:rPr lang="en-US" dirty="0"/>
              <a:t>3D Culture models promote levels of cell differentiation not possible in conventional 2D Culture systems.</a:t>
            </a:r>
          </a:p>
          <a:p>
            <a:pPr algn="just"/>
            <a:r>
              <a:rPr lang="en-US" dirty="0"/>
              <a:t>3D Culture systems is a large microfabrication technologies from the microchip industry and microfluidics.</a:t>
            </a:r>
          </a:p>
          <a:p>
            <a:pPr algn="just"/>
            <a:r>
              <a:rPr lang="en-US" dirty="0"/>
              <a:t>It approaches to create cell culture microenvironments</a:t>
            </a:r>
          </a:p>
          <a:p>
            <a:pPr algn="just"/>
            <a:r>
              <a:rPr lang="en-US" dirty="0"/>
              <a:t>This technology supports both tissue differentiation and recapitulate the tissue-tissue</a:t>
            </a:r>
            <a:r>
              <a:rPr lang="tr-TR" dirty="0"/>
              <a:t> </a:t>
            </a:r>
            <a:r>
              <a:rPr lang="en-US" dirty="0"/>
              <a:t>interfaces, spatiotemporal micro gradients and mechanical microenvironments of living organs.</a:t>
            </a:r>
          </a:p>
          <a:p>
            <a:pPr algn="just"/>
            <a:r>
              <a:rPr lang="en-US" i="1" dirty="0">
                <a:solidFill>
                  <a:srgbClr val="FF0000"/>
                </a:solidFill>
              </a:rPr>
              <a:t>This organs on chips permit the study of human physiology in an organ specific context, enable novel in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vitro disease models, and could potentially serve as replacements of animals used in drug development and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toxi</a:t>
            </a:r>
            <a:r>
              <a:rPr lang="tr-TR" i="1" dirty="0">
                <a:solidFill>
                  <a:srgbClr val="FF0000"/>
                </a:solidFill>
              </a:rPr>
              <a:t>cicty</a:t>
            </a:r>
            <a:r>
              <a:rPr lang="en-US" i="1" dirty="0">
                <a:solidFill>
                  <a:srgbClr val="FF0000"/>
                </a:solidFill>
              </a:rPr>
              <a:t> testing</a:t>
            </a:r>
            <a:endParaRPr lang="tr-TR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65" y="1178173"/>
            <a:ext cx="5378114" cy="5280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8" y="1332177"/>
            <a:ext cx="3501139" cy="2243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40" y="301592"/>
            <a:ext cx="3426643" cy="2249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15" y="1382595"/>
            <a:ext cx="3361423" cy="3361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5" y="3063306"/>
            <a:ext cx="3949967" cy="2959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15" y="2998169"/>
            <a:ext cx="3757767" cy="3635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" y="2550695"/>
            <a:ext cx="5311082" cy="29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47224" y="205339"/>
            <a:ext cx="7033660" cy="757187"/>
          </a:xfrm>
        </p:spPr>
        <p:txBody>
          <a:bodyPr>
            <a:normAutofit fontScale="90000"/>
          </a:bodyPr>
          <a:lstStyle/>
          <a:p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Conventıonal applıcatıons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8" y="962526"/>
            <a:ext cx="10107487" cy="4148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4" y="922831"/>
            <a:ext cx="6975388" cy="4484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72" y="1437363"/>
            <a:ext cx="4910464" cy="3455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876" y="922831"/>
            <a:ext cx="7531218" cy="46862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357" y="896368"/>
            <a:ext cx="4827725" cy="4484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082" y="869907"/>
            <a:ext cx="5558405" cy="4537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976" y="971342"/>
            <a:ext cx="7786838" cy="5359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7303" y="1173481"/>
            <a:ext cx="5076134" cy="39303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165" y="1278723"/>
            <a:ext cx="5895802" cy="36756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16" y="1055145"/>
            <a:ext cx="6203081" cy="4665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6347" y="962526"/>
            <a:ext cx="5047478" cy="47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65371" y="263091"/>
            <a:ext cx="4405963" cy="882316"/>
          </a:xfrm>
        </p:spPr>
        <p:txBody>
          <a:bodyPr/>
          <a:lstStyle/>
          <a:p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on a CHIP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4" y="1145407"/>
            <a:ext cx="5703935" cy="3207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1134862"/>
            <a:ext cx="5684720" cy="3207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68" y="3500578"/>
            <a:ext cx="2361486" cy="3056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8" y="1094981"/>
            <a:ext cx="5596728" cy="4374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72" y="1094981"/>
            <a:ext cx="5715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5051" y="263090"/>
            <a:ext cx="10131425" cy="843815"/>
          </a:xfrm>
        </p:spPr>
        <p:txBody>
          <a:bodyPr>
            <a:normAutofit/>
          </a:bodyPr>
          <a:lstStyle/>
          <a:p>
            <a:pPr algn="ctr"/>
            <a:r>
              <a:rPr lang="tr-T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ON A CHIP and PHARMACEUTEICAL INDUSTRY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2963" y="1228859"/>
            <a:ext cx="10515600" cy="491205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animal models.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the laboratories reach the stage of clinical trials.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studies of drugs on human and animals.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on interactions of pathogens and organ cells,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also 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some virus attacks.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effect of drug on its main action of site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also other organs.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toxicity of drugs and cosmetics.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about cancer cells and produce new drugs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cancer treatment.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better regulatory decision-making.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evelop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vaccines and drugs to counter bioterrorism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9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94" y="311217"/>
            <a:ext cx="9170468" cy="997819"/>
          </a:xfrm>
        </p:spPr>
        <p:txBody>
          <a:bodyPr/>
          <a:lstStyle/>
          <a:p>
            <a:r>
              <a:rPr lang="tr-TR" sz="2800" i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 ON A CHIP and PHARMACEUTEICAL INDUSTRY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514" y="1309036"/>
            <a:ext cx="10515600" cy="2454442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This technology would help more in</a:t>
            </a:r>
            <a:r>
              <a:rPr lang="tr-TR" sz="2400" dirty="0"/>
              <a:t> </a:t>
            </a:r>
            <a:r>
              <a:rPr lang="en-US" sz="2400" dirty="0"/>
              <a:t>pharmacological studies.</a:t>
            </a:r>
          </a:p>
          <a:p>
            <a:pPr algn="just"/>
            <a:r>
              <a:rPr lang="en-US" sz="2400" dirty="0"/>
              <a:t>It is used to study concentration-time profiles,</a:t>
            </a:r>
            <a:r>
              <a:rPr lang="tr-TR" sz="2400" dirty="0"/>
              <a:t> </a:t>
            </a:r>
            <a:r>
              <a:rPr lang="en-US" sz="2400" dirty="0"/>
              <a:t>drug absorption, bioavailability, metabolism,</a:t>
            </a:r>
            <a:r>
              <a:rPr lang="tr-TR" sz="2400" dirty="0"/>
              <a:t> </a:t>
            </a:r>
            <a:r>
              <a:rPr lang="en-US" sz="2400" dirty="0"/>
              <a:t>excretion ,when all the appropriate parameters</a:t>
            </a:r>
            <a:r>
              <a:rPr lang="tr-TR" sz="2400" dirty="0"/>
              <a:t> </a:t>
            </a:r>
            <a:r>
              <a:rPr lang="en-US" sz="2400" dirty="0"/>
              <a:t>of drug are known.</a:t>
            </a:r>
          </a:p>
          <a:p>
            <a:pPr algn="just"/>
            <a:r>
              <a:rPr lang="en-US" sz="2400" dirty="0"/>
              <a:t>It would also help companies to pinpoint</a:t>
            </a:r>
            <a:r>
              <a:rPr lang="tr-TR" sz="2400" dirty="0"/>
              <a:t> </a:t>
            </a:r>
            <a:r>
              <a:rPr lang="en-US" sz="2400" dirty="0"/>
              <a:t>whether a dose of a drug is both effective and</a:t>
            </a:r>
            <a:r>
              <a:rPr lang="tr-TR" sz="2400" dirty="0"/>
              <a:t> </a:t>
            </a:r>
            <a:r>
              <a:rPr lang="en-US" sz="2400" dirty="0"/>
              <a:t>safer.</a:t>
            </a:r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516558" y="4312299"/>
            <a:ext cx="10317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Ultimately , organs on chip, an innovative technology would</a:t>
            </a:r>
            <a:r>
              <a:rPr lang="tr-TR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help in drug development and new drug discoveries which</a:t>
            </a:r>
            <a:r>
              <a:rPr lang="tr-TR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will revolutionize the pharmacy field in the future.</a:t>
            </a:r>
            <a:endParaRPr lang="tr-T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3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741" y="346511"/>
            <a:ext cx="9786485" cy="862709"/>
          </a:xfrm>
        </p:spPr>
        <p:txBody>
          <a:bodyPr/>
          <a:lstStyle/>
          <a:p>
            <a:r>
              <a:rPr lang="tr-T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challanges for new technology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3178" y="1546104"/>
            <a:ext cx="10131425" cy="467181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technology must meet a market need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grants is helpful but is not same as winning customers 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illions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from VC’s does not guarantee success (money does not change the laws of physics)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engagement with customers is essential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representative human cells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selection for co-culture of different cells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Seeding cells inside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microstructured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chambers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adequate nutrient and oxygen to cells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multiple chambers and flowing media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enough biological material for an accurate assay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79" y="1199386"/>
            <a:ext cx="8131607" cy="5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06003" y="224589"/>
            <a:ext cx="3934325" cy="834189"/>
          </a:xfrm>
        </p:spPr>
        <p:txBody>
          <a:bodyPr/>
          <a:lstStyle/>
          <a:p>
            <a:r>
              <a:rPr lang="tr-T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172" y="1694046"/>
            <a:ext cx="8766208" cy="1998846"/>
          </a:xfrm>
        </p:spPr>
        <p:txBody>
          <a:bodyPr>
            <a:normAutofit/>
          </a:bodyPr>
          <a:lstStyle/>
          <a:p>
            <a:r>
              <a:rPr lang="en-US" sz="2800" dirty="0"/>
              <a:t>Every property of an organ cannot</a:t>
            </a:r>
            <a:r>
              <a:rPr lang="tr-TR" sz="2800" dirty="0"/>
              <a:t> </a:t>
            </a:r>
            <a:r>
              <a:rPr lang="en-US" sz="2800" dirty="0"/>
              <a:t>be measured.</a:t>
            </a:r>
          </a:p>
          <a:p>
            <a:r>
              <a:rPr lang="en-US" sz="2800" dirty="0"/>
              <a:t>It is some times not possible to</a:t>
            </a:r>
            <a:r>
              <a:rPr lang="tr-TR" sz="2800" dirty="0"/>
              <a:t> </a:t>
            </a:r>
            <a:r>
              <a:rPr lang="en-US" sz="2800" dirty="0"/>
              <a:t>study complete organ.</a:t>
            </a:r>
          </a:p>
          <a:p>
            <a:r>
              <a:rPr lang="en-US" sz="2800" dirty="0"/>
              <a:t>Drugs action during pregnancy</a:t>
            </a:r>
            <a:r>
              <a:rPr lang="tr-TR" sz="2800" dirty="0"/>
              <a:t> </a:t>
            </a:r>
            <a:r>
              <a:rPr lang="en-US" sz="2800" dirty="0"/>
              <a:t>cannot be studied.</a:t>
            </a:r>
            <a:endParaRPr lang="tr-TR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07" y="1094893"/>
            <a:ext cx="8835992" cy="52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1649</TotalTime>
  <Words>735</Words>
  <Application>Microsoft Macintosh PowerPoint</Application>
  <PresentationFormat>Geniş ekran</PresentationFormat>
  <Paragraphs>56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 BLANCA</vt:lpstr>
      <vt:lpstr>Arial</vt:lpstr>
      <vt:lpstr>Calibri</vt:lpstr>
      <vt:lpstr>Calibri Light</vt:lpstr>
      <vt:lpstr>Times New Roman</vt:lpstr>
      <vt:lpstr>Celestial</vt:lpstr>
      <vt:lpstr>Organs on a chıp technology</vt:lpstr>
      <vt:lpstr>What Is Organs on a chIp?</vt:lpstr>
      <vt:lpstr>WHY DO WE NEED ORGANS ON A CHIP TECHNOLOGY?</vt:lpstr>
      <vt:lpstr>Conventıonal applıcatıons</vt:lpstr>
      <vt:lpstr>Human on a CHIP</vt:lpstr>
      <vt:lpstr>ORGAN ON A CHIP and PHARMACEUTEICAL INDUSTRY</vt:lpstr>
      <vt:lpstr>ORGAN ON A CHIP and PHARMACEUTEICAL INDUSTRY</vt:lpstr>
      <vt:lpstr>Some challanges for new technology</vt:lpstr>
      <vt:lpstr>DISaDVANTAGES</vt:lpstr>
      <vt:lpstr>FUTURE</vt:lpstr>
      <vt:lpstr>End of the chapter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 Çipleri</dc:title>
  <dc:creator>Windows Kullanıcısı</dc:creator>
  <cp:lastModifiedBy>Ali AKPEK</cp:lastModifiedBy>
  <cp:revision>34</cp:revision>
  <dcterms:created xsi:type="dcterms:W3CDTF">2017-12-04T13:46:00Z</dcterms:created>
  <dcterms:modified xsi:type="dcterms:W3CDTF">2022-12-26T08:58:42Z</dcterms:modified>
</cp:coreProperties>
</file>